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0" r:id="rId1"/>
  </p:sld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99FF"/>
    <a:srgbClr val="FFFF99"/>
    <a:srgbClr val="6FFDA5"/>
    <a:srgbClr val="6EFEFB"/>
    <a:srgbClr val="E8EAD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51" d="100"/>
          <a:sy n="51" d="100"/>
        </p:scale>
        <p:origin x="234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89C90-D935-4E92-87DC-B57FBDF682D8}" type="datetimeFigureOut">
              <a:rPr kumimoji="1" lang="ja-JP" altLang="en-US" smtClean="0"/>
              <a:t>2024/9/17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2C97B-B0FF-4453-9A97-49511B2806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74130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89C90-D935-4E92-87DC-B57FBDF682D8}" type="datetimeFigureOut">
              <a:rPr kumimoji="1" lang="ja-JP" altLang="en-US" smtClean="0"/>
              <a:t>2024/9/17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2C97B-B0FF-4453-9A97-49511B2806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459179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89C90-D935-4E92-87DC-B57FBDF682D8}" type="datetimeFigureOut">
              <a:rPr kumimoji="1" lang="ja-JP" altLang="en-US" smtClean="0"/>
              <a:t>2024/9/17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2C97B-B0FF-4453-9A97-49511B2806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197490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89C90-D935-4E92-87DC-B57FBDF682D8}" type="datetimeFigureOut">
              <a:rPr kumimoji="1" lang="ja-JP" altLang="en-US" smtClean="0"/>
              <a:t>2024/9/17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2C97B-B0FF-4453-9A97-49511B2806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24895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89C90-D935-4E92-87DC-B57FBDF682D8}" type="datetimeFigureOut">
              <a:rPr kumimoji="1" lang="ja-JP" altLang="en-US" smtClean="0"/>
              <a:t>2024/9/17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2C97B-B0FF-4453-9A97-49511B2806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89519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89C90-D935-4E92-87DC-B57FBDF682D8}" type="datetimeFigureOut">
              <a:rPr kumimoji="1" lang="ja-JP" altLang="en-US" smtClean="0"/>
              <a:t>2024/9/17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2C97B-B0FF-4453-9A97-49511B2806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817844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89C90-D935-4E92-87DC-B57FBDF682D8}" type="datetimeFigureOut">
              <a:rPr kumimoji="1" lang="ja-JP" altLang="en-US" smtClean="0"/>
              <a:t>2024/9/17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2C97B-B0FF-4453-9A97-49511B2806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015383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89C90-D935-4E92-87DC-B57FBDF682D8}" type="datetimeFigureOut">
              <a:rPr kumimoji="1" lang="ja-JP" altLang="en-US" smtClean="0"/>
              <a:t>2024/9/17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2C97B-B0FF-4453-9A97-49511B2806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687337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89C90-D935-4E92-87DC-B57FBDF682D8}" type="datetimeFigureOut">
              <a:rPr kumimoji="1" lang="ja-JP" altLang="en-US" smtClean="0"/>
              <a:t>2024/9/17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2C97B-B0FF-4453-9A97-49511B2806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36176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89C90-D935-4E92-87DC-B57FBDF682D8}" type="datetimeFigureOut">
              <a:rPr kumimoji="1" lang="ja-JP" altLang="en-US" smtClean="0"/>
              <a:t>2024/9/17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2C97B-B0FF-4453-9A97-49511B2806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199271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89C90-D935-4E92-87DC-B57FBDF682D8}" type="datetimeFigureOut">
              <a:rPr kumimoji="1" lang="ja-JP" altLang="en-US" smtClean="0"/>
              <a:t>2024/9/17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2C97B-B0FF-4453-9A97-49511B2806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937186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089C90-D935-4E92-87DC-B57FBDF682D8}" type="datetimeFigureOut">
              <a:rPr kumimoji="1" lang="ja-JP" altLang="en-US" smtClean="0"/>
              <a:t>2024/9/17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C2C97B-B0FF-4453-9A97-49511B2806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479502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1" r:id="rId1"/>
    <p:sldLayoutId id="2147483852" r:id="rId2"/>
    <p:sldLayoutId id="2147483853" r:id="rId3"/>
    <p:sldLayoutId id="2147483854" r:id="rId4"/>
    <p:sldLayoutId id="2147483855" r:id="rId5"/>
    <p:sldLayoutId id="2147483856" r:id="rId6"/>
    <p:sldLayoutId id="2147483857" r:id="rId7"/>
    <p:sldLayoutId id="2147483858" r:id="rId8"/>
    <p:sldLayoutId id="2147483859" r:id="rId9"/>
    <p:sldLayoutId id="2147483860" r:id="rId10"/>
    <p:sldLayoutId id="214748386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00000">
              <a:srgbClr val="FFFF99"/>
            </a:gs>
            <a:gs pos="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0" y="0"/>
            <a:ext cx="6858000" cy="821100"/>
          </a:xfrm>
          <a:solidFill>
            <a:schemeClr val="accent2">
              <a:lumMod val="60000"/>
              <a:lumOff val="40000"/>
            </a:schemeClr>
          </a:solidFill>
          <a:ln w="57150">
            <a:noFill/>
          </a:ln>
        </p:spPr>
        <p:txBody>
          <a:bodyPr anchor="ctr">
            <a:normAutofit/>
          </a:bodyPr>
          <a:lstStyle/>
          <a:p>
            <a:pPr algn="ctr"/>
            <a:r>
              <a:rPr lang="ja-JP" altLang="en-US" sz="3600" b="1" dirty="0" smtClean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一般名処方加算について</a:t>
            </a:r>
            <a:endParaRPr kumimoji="1" lang="ja-JP" altLang="en-US" sz="3600" b="1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61925" y="821100"/>
            <a:ext cx="6534150" cy="3390900"/>
          </a:xfrm>
        </p:spPr>
        <p:txBody>
          <a:bodyPr>
            <a:normAutofit/>
          </a:bodyPr>
          <a:lstStyle/>
          <a:p>
            <a:pPr algn="l"/>
            <a:r>
              <a:rPr lang="ja-JP" altLang="en-US" sz="2200" dirty="0" smtClean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現在、一部の医薬品について十分な供給が難しい状況が続いています。</a:t>
            </a:r>
            <a:endParaRPr lang="en-US" altLang="ja-JP" sz="2200" dirty="0" smtClean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algn="l"/>
            <a:r>
              <a:rPr kumimoji="1" lang="ja-JP" altLang="en-US" sz="22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</a:t>
            </a:r>
            <a:r>
              <a:rPr kumimoji="1" lang="ja-JP" altLang="en-US" sz="2200" dirty="0" smtClean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当院では、後発医薬品のある医薬品について、</a:t>
            </a:r>
            <a:r>
              <a:rPr kumimoji="1" lang="ja-JP" altLang="en-US" sz="2200" b="1" u="sng" dirty="0" smtClean="0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特定の医薬品名を指定するのではなく、薬剤の成分をもとにした一般名処方</a:t>
            </a:r>
            <a:r>
              <a:rPr kumimoji="1" lang="ja-JP" altLang="en-US" sz="2200" dirty="0" smtClean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（一般的な名称により処方箋を発行すること）を令和６年１０月</a:t>
            </a:r>
            <a:r>
              <a:rPr kumimoji="1" lang="en-US" altLang="ja-JP" sz="2200" dirty="0" smtClean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1</a:t>
            </a:r>
            <a:r>
              <a:rPr kumimoji="1" lang="ja-JP" altLang="en-US" sz="2200" dirty="0" smtClean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日より行っております。</a:t>
            </a:r>
            <a:endParaRPr kumimoji="1" lang="en-US" altLang="ja-JP" sz="2200" dirty="0" smtClean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algn="l"/>
            <a:r>
              <a:rPr kumimoji="1" lang="ja-JP" altLang="en-US" sz="2200" b="1" dirty="0" smtClean="0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</a:t>
            </a:r>
            <a:r>
              <a:rPr kumimoji="1" lang="ja-JP" altLang="en-US" sz="2200" b="1" u="sng" dirty="0" smtClean="0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一般名処方</a:t>
            </a:r>
            <a:r>
              <a:rPr kumimoji="1" lang="ja-JP" altLang="en-US" sz="2200" b="1" u="sng" smtClean="0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に</a:t>
            </a:r>
            <a:r>
              <a:rPr kumimoji="1" lang="ja-JP" altLang="en-US" sz="2200" b="1" u="sng" smtClean="0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よって</a:t>
            </a:r>
            <a:r>
              <a:rPr lang="ja-JP" altLang="en-US" sz="2200" b="1" u="sng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特定</a:t>
            </a:r>
            <a:r>
              <a:rPr kumimoji="1" lang="ja-JP" altLang="en-US" sz="2200" b="1" u="sng" smtClean="0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の</a:t>
            </a:r>
            <a:r>
              <a:rPr kumimoji="1" lang="ja-JP" altLang="en-US" sz="2200" b="1" u="sng" dirty="0" smtClean="0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医薬品の供給が不足した場合であっても、患者さんに必要な医薬品が提供しやすくなります。</a:t>
            </a:r>
            <a:endParaRPr kumimoji="1" lang="ja-JP" altLang="en-US" sz="2200" b="1" u="sng" dirty="0">
              <a:solidFill>
                <a:srgbClr val="FF0000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4" name="タイトル 1"/>
          <p:cNvSpPr txBox="1">
            <a:spLocks/>
          </p:cNvSpPr>
          <p:nvPr/>
        </p:nvSpPr>
        <p:spPr>
          <a:xfrm>
            <a:off x="0" y="4212000"/>
            <a:ext cx="6858000" cy="12192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57150">
            <a:noFill/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700" b="1" dirty="0" smtClean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長期収載品（後発医薬品のある先発医薬品）の処方に係る「選定療養費」について</a:t>
            </a:r>
            <a:endParaRPr lang="ja-JP" altLang="en-US" sz="2700" b="1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5" name="サブタイトル 2"/>
          <p:cNvSpPr txBox="1">
            <a:spLocks/>
          </p:cNvSpPr>
          <p:nvPr/>
        </p:nvSpPr>
        <p:spPr>
          <a:xfrm>
            <a:off x="190500" y="5488351"/>
            <a:ext cx="6534150" cy="30079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2200" dirty="0" smtClean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長期収載品の選定療養とは、</a:t>
            </a:r>
            <a:r>
              <a:rPr lang="ja-JP" altLang="en-US" sz="2200" b="1" u="sng" dirty="0" smtClean="0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患者さんが安価な後発医薬品（ジェネリック医薬品）があるにもかかわらず、長期収載品（先発医薬品）を選択した場合に、一部の料金（選定療養費）を患者さんが負担する仕組み</a:t>
            </a:r>
            <a:r>
              <a:rPr lang="ja-JP" altLang="en-US" sz="2200" dirty="0" smtClean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です。</a:t>
            </a:r>
            <a:endParaRPr lang="en-US" altLang="ja-JP" sz="2200" dirty="0" smtClean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algn="l"/>
            <a:r>
              <a:rPr lang="ja-JP" altLang="en-US" sz="2200" b="1" dirty="0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</a:t>
            </a:r>
            <a:r>
              <a:rPr lang="ja-JP" altLang="en-US" sz="2200" dirty="0" smtClean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令和６年１０月１日から導入され、院外処方（医療機関で処方箋を発行→薬局で調剤）と院内処方の両方で適用（入院患者さんは対象外）されます。</a:t>
            </a:r>
            <a:endParaRPr lang="ja-JP" altLang="en-US" sz="2200" b="1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6" name="サブタイトル 2"/>
          <p:cNvSpPr txBox="1">
            <a:spLocks/>
          </p:cNvSpPr>
          <p:nvPr/>
        </p:nvSpPr>
        <p:spPr>
          <a:xfrm>
            <a:off x="0" y="8496300"/>
            <a:ext cx="6858000" cy="1335448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3200" dirty="0" smtClean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</a:t>
            </a:r>
            <a:r>
              <a:rPr lang="ja-JP" altLang="en-US" sz="3200" b="1" dirty="0" smtClean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お薬</a:t>
            </a:r>
            <a:r>
              <a:rPr lang="ja-JP" altLang="en-US" sz="32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について、ご不明な点がありましたら、医師・薬剤師までご相談ください。</a:t>
            </a:r>
          </a:p>
          <a:p>
            <a:pPr algn="r"/>
            <a:r>
              <a:rPr lang="ja-JP" altLang="en-US" sz="3200" b="1" dirty="0" smtClean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市立甲府病院　院長　</a:t>
            </a:r>
            <a:endParaRPr lang="ja-JP" altLang="en-US" sz="3200" b="1" dirty="0">
              <a:solidFill>
                <a:srgbClr val="FF0000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234498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74</TotalTime>
  <Words>250</Words>
  <Application>Microsoft Office PowerPoint</Application>
  <PresentationFormat>A4 210 x 297 mm</PresentationFormat>
  <Paragraphs>9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BIZ UDゴシック</vt:lpstr>
      <vt:lpstr>游ゴシック</vt:lpstr>
      <vt:lpstr>游ゴシック Light</vt:lpstr>
      <vt:lpstr>Arial</vt:lpstr>
      <vt:lpstr>Calibri</vt:lpstr>
      <vt:lpstr>Calibri Light</vt:lpstr>
      <vt:lpstr>Office Theme</vt:lpstr>
      <vt:lpstr>一般名処方加算について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当院では、後発医薬品（ジェネリック医薬品）・バイオ後続品（バイオシミラー）の使用を積極的に推進しています</dc:title>
  <dc:creator>TJ633</dc:creator>
  <cp:lastModifiedBy>TJ633</cp:lastModifiedBy>
  <cp:revision>15</cp:revision>
  <dcterms:created xsi:type="dcterms:W3CDTF">2024-05-22T05:14:32Z</dcterms:created>
  <dcterms:modified xsi:type="dcterms:W3CDTF">2024-09-17T06:34:06Z</dcterms:modified>
</cp:coreProperties>
</file>